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6" r:id="rId2"/>
  </p:sldIdLst>
  <p:sldSz cx="21945600" cy="3017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72" userDrawn="1">
          <p15:clr>
            <a:srgbClr val="A4A3A4"/>
          </p15:clr>
        </p15:guide>
        <p15:guide id="2" pos="6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B1"/>
    <a:srgbClr val="FF0000"/>
    <a:srgbClr val="81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199"/>
  </p:normalViewPr>
  <p:slideViewPr>
    <p:cSldViewPr snapToGrid="0" snapToObjects="1" showGuides="1">
      <p:cViewPr>
        <p:scale>
          <a:sx n="75" d="100"/>
          <a:sy n="75" d="100"/>
        </p:scale>
        <p:origin x="144" y="-9784"/>
      </p:cViewPr>
      <p:guideLst>
        <p:guide orient="horz" pos="9372"/>
        <p:guide pos="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E57E-0B63-9A41-9474-EE1112E3EF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8225" y="1143000"/>
            <a:ext cx="2241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1735D-5F4D-9B40-A2D7-F9CAABF98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0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508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016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525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034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2542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050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39558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8066" algn="l" defTabSz="109701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8225" y="1143000"/>
            <a:ext cx="22415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735D-5F4D-9B40-A2D7-F9CAABF98A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938397"/>
            <a:ext cx="18653760" cy="105054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5848967"/>
            <a:ext cx="16459200" cy="7285353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4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606550"/>
            <a:ext cx="4732020" cy="255720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606550"/>
            <a:ext cx="13921740" cy="255720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7522854"/>
            <a:ext cx="18928080" cy="12552043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0193644"/>
            <a:ext cx="18928080" cy="6600823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032750"/>
            <a:ext cx="9326880" cy="19145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032750"/>
            <a:ext cx="9326880" cy="19145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606557"/>
            <a:ext cx="18928080" cy="5832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7397117"/>
            <a:ext cx="9284016" cy="3625213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1022330"/>
            <a:ext cx="9284016" cy="16212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7397117"/>
            <a:ext cx="9329738" cy="3625213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1022330"/>
            <a:ext cx="9329738" cy="16212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011680"/>
            <a:ext cx="7078027" cy="70408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344677"/>
            <a:ext cx="11109960" cy="2144395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052560"/>
            <a:ext cx="7078027" cy="16770987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011680"/>
            <a:ext cx="7078027" cy="70408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344677"/>
            <a:ext cx="11109960" cy="2144395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052560"/>
            <a:ext cx="7078027" cy="16770987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5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606557"/>
            <a:ext cx="18928080" cy="5832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032750"/>
            <a:ext cx="18928080" cy="1914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7967947"/>
            <a:ext cx="4937760" cy="160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B2DE-A07F-7144-A138-983B8BE26190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7967947"/>
            <a:ext cx="7406640" cy="160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7967947"/>
            <a:ext cx="4937760" cy="160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22A9-8D36-8040-8FB8-BBE5B4033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0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em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E18D4D-9F55-C244-AC39-AB26B3AFABD1}"/>
              </a:ext>
            </a:extLst>
          </p:cNvPr>
          <p:cNvGrpSpPr/>
          <p:nvPr/>
        </p:nvGrpSpPr>
        <p:grpSpPr>
          <a:xfrm>
            <a:off x="5109" y="99395"/>
            <a:ext cx="21945600" cy="2569640"/>
            <a:chOff x="-32658" y="10972801"/>
            <a:chExt cx="32918400" cy="36252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89D549-69F9-9C49-B544-99035502D944}"/>
                </a:ext>
              </a:extLst>
            </p:cNvPr>
            <p:cNvSpPr/>
            <p:nvPr/>
          </p:nvSpPr>
          <p:spPr>
            <a:xfrm>
              <a:off x="1747805" y="10972801"/>
              <a:ext cx="30495287" cy="3010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807">
                <a:solidFill>
                  <a:srgbClr val="81221D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40CD21-7FE3-8F4F-88C0-535A28024022}"/>
                </a:ext>
              </a:extLst>
            </p:cNvPr>
            <p:cNvSpPr txBox="1"/>
            <p:nvPr/>
          </p:nvSpPr>
          <p:spPr>
            <a:xfrm>
              <a:off x="-32658" y="11558396"/>
              <a:ext cx="32918400" cy="303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960"/>
                </a:spcAft>
              </a:pPr>
              <a:r>
                <a:rPr lang="en-US" sz="4400" b="1" dirty="0">
                  <a:latin typeface="Roboto Condensed" charset="0"/>
                  <a:ea typeface="Roboto Condensed" charset="0"/>
                  <a:cs typeface="Roboto Condensed" charset="0"/>
                </a:rPr>
                <a:t>Efficient Scheduling of DNN Training on Multitenant Clusters</a:t>
              </a:r>
            </a:p>
            <a:p>
              <a:pPr algn="ctr">
                <a:spcAft>
                  <a:spcPts val="960"/>
                </a:spcAft>
              </a:pP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Deepak Narayanan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, Keshav Santhanam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, Amar </a:t>
              </a:r>
              <a:r>
                <a:rPr lang="en-US" sz="3334" dirty="0" err="1">
                  <a:latin typeface="Roboto Condensed" charset="0"/>
                  <a:ea typeface="Roboto Condensed" charset="0"/>
                  <a:cs typeface="Roboto Condensed" charset="0"/>
                </a:rPr>
                <a:t>Phanishayee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†</a:t>
              </a:r>
              <a:r>
                <a:rPr lang="en-US" sz="3334" dirty="0">
                  <a:latin typeface="Roboto Condensed" charset="0"/>
                  <a:ea typeface="Roboto Condensed" charset="0"/>
                  <a:cs typeface="Roboto Condensed" charset="0"/>
                </a:rPr>
                <a:t>, Matei Zaharia</a:t>
              </a:r>
              <a:r>
                <a:rPr lang="en-US" sz="3334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aseline="30000" dirty="0">
                  <a:latin typeface="Roboto Condensed" charset="0"/>
                  <a:ea typeface="Roboto Condensed" charset="0"/>
                  <a:cs typeface="Roboto Condensed" charset="0"/>
                </a:rPr>
                <a:t>*</a:t>
              </a:r>
              <a:r>
                <a:rPr lang="en-US" sz="3000" dirty="0">
                  <a:latin typeface="Roboto Condensed" charset="0"/>
                  <a:ea typeface="Roboto Condensed" charset="0"/>
                  <a:cs typeface="Roboto Condensed" charset="0"/>
                </a:rPr>
                <a:t>Stanford University, </a:t>
              </a:r>
              <a:r>
                <a:rPr lang="en-US" sz="3000" baseline="30000" dirty="0">
                  <a:latin typeface="Roboto Condensed" charset="0"/>
                  <a:ea typeface="Roboto Condensed" charset="0"/>
                  <a:cs typeface="Roboto Condensed" charset="0"/>
                </a:rPr>
                <a:t>†</a:t>
              </a:r>
              <a:r>
                <a:rPr lang="en-US" sz="3000" dirty="0">
                  <a:latin typeface="Roboto Condensed" charset="0"/>
                  <a:ea typeface="Roboto Condensed" charset="0"/>
                  <a:cs typeface="Roboto Condensed" charset="0"/>
                </a:rPr>
                <a:t>Microsoft Research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570DE4-15F9-1E42-8D67-CAD63312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919" y="11134671"/>
              <a:ext cx="2082786" cy="230941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5F6DFE-710C-394C-A960-4909E86C2E40}"/>
              </a:ext>
            </a:extLst>
          </p:cNvPr>
          <p:cNvSpPr txBox="1"/>
          <p:nvPr/>
        </p:nvSpPr>
        <p:spPr>
          <a:xfrm>
            <a:off x="636481" y="3481291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23" indent="-220991">
              <a:spcBef>
                <a:spcPts val="960"/>
              </a:spcBef>
              <a:buFont typeface="Arial" panose="020B0604020202020204" pitchFamily="34" charset="0"/>
              <a:buChar char="•"/>
            </a:pPr>
            <a:endParaRPr lang="en-US" sz="2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23" indent="-220991">
              <a:buFont typeface="Arial" panose="020B0604020202020204" pitchFamily="34" charset="0"/>
              <a:buChar char="•"/>
            </a:pPr>
            <a:endParaRPr lang="en-US" sz="2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625E83-EE89-F64A-A647-67F642739868}"/>
              </a:ext>
            </a:extLst>
          </p:cNvPr>
          <p:cNvSpPr/>
          <p:nvPr/>
        </p:nvSpPr>
        <p:spPr>
          <a:xfrm>
            <a:off x="634963" y="2788320"/>
            <a:ext cx="20726400" cy="6550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165367B-C9D0-764A-B981-7F95A237B0AB}"/>
              </a:ext>
            </a:extLst>
          </p:cNvPr>
          <p:cNvSpPr/>
          <p:nvPr/>
        </p:nvSpPr>
        <p:spPr>
          <a:xfrm>
            <a:off x="634963" y="9779052"/>
            <a:ext cx="20724884" cy="5855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C74E0883-973F-1045-88EB-FD74A3078F68}"/>
              </a:ext>
            </a:extLst>
          </p:cNvPr>
          <p:cNvSpPr/>
          <p:nvPr/>
        </p:nvSpPr>
        <p:spPr>
          <a:xfrm>
            <a:off x="633447" y="22463276"/>
            <a:ext cx="20726400" cy="6200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pic>
        <p:nvPicPr>
          <p:cNvPr id="379" name="Picture 3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4404" y="1868873"/>
            <a:ext cx="2467873" cy="8731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745682" y="2421242"/>
            <a:ext cx="184731" cy="224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5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67F8-5D08-0B49-9A8E-0C0DB11C9D0F}"/>
              </a:ext>
            </a:extLst>
          </p:cNvPr>
          <p:cNvSpPr txBox="1"/>
          <p:nvPr/>
        </p:nvSpPr>
        <p:spPr>
          <a:xfrm>
            <a:off x="1092063" y="4332268"/>
            <a:ext cx="5071670" cy="382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charset="0"/>
              <a:buChar char="•"/>
            </a:pP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Multitenant GPU clusters can help reduce cost</a:t>
            </a:r>
          </a:p>
          <a:p>
            <a:pPr marL="190510" indent="-190510">
              <a:buFont typeface="Arial" charset="0"/>
              <a:buChar char="•"/>
            </a:pPr>
            <a:endParaRPr lang="en-US" sz="1330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190510" indent="-190510">
              <a:buFont typeface="Arial" charset="0"/>
              <a:buChar char="•"/>
            </a:pP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Clusters have </a:t>
            </a:r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heterogeneous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 compute resources (e.g., V100, P100, K80, Titan 1080Ti GPUs; TPUs)</a:t>
            </a:r>
          </a:p>
          <a:p>
            <a:pPr marL="190510" indent="-190510">
              <a:buFont typeface="Arial" charset="0"/>
              <a:buChar char="•"/>
            </a:pPr>
            <a:endParaRPr lang="en-US" sz="1333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190510" indent="-190510">
              <a:buFont typeface="Arial" charset="0"/>
              <a:buChar char="•"/>
            </a:pP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But how do we allocate resources to the different users of the cluster who run jobs with different performance characteristics?</a:t>
            </a:r>
            <a:endParaRPr lang="en-US" sz="2400" b="1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50898-A0CF-9444-9AC7-370CA3B7DFF7}"/>
              </a:ext>
            </a:extLst>
          </p:cNvPr>
          <p:cNvSpPr txBox="1"/>
          <p:nvPr/>
        </p:nvSpPr>
        <p:spPr>
          <a:xfrm>
            <a:off x="1211150" y="3529750"/>
            <a:ext cx="4695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Condensed" charset="0"/>
                <a:ea typeface="Roboto Condensed" charset="0"/>
                <a:cs typeface="Roboto Condensed" charset="0"/>
              </a:rPr>
              <a:t>DNN training is expensive!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C831D5-81A6-EB4E-A0E1-7E7FCBB817AE}"/>
                  </a:ext>
                </a:extLst>
              </p:cNvPr>
              <p:cNvSpPr txBox="1"/>
              <p:nvPr/>
            </p:nvSpPr>
            <p:spPr>
              <a:xfrm>
                <a:off x="8202052" y="14468148"/>
                <a:ext cx="10669737" cy="881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charset="0"/>
                  </a:rPr>
                  <a:t>Effective throughput of job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rPr>
                  <a:t> </a:t>
                </a:r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charset="0"/>
                  </a:rPr>
                  <a:t>given allocation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X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rPr>
                  <a:t> (throughput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𝑚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X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j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∈{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workers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 ×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job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combinations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  <m:t>throughput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Roboto Condensed" charset="0"/>
                                <a:cs typeface="Roboto Condensed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  <a:ea typeface="Roboto Condensed" charset="0"/>
                        <a:cs typeface="Roboto Condensed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X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j</m:t>
                        </m:r>
                      </m:sub>
                    </m:sSub>
                  </m:oMath>
                </a14:m>
                <a:endParaRPr lang="en-US" sz="2400" dirty="0">
                  <a:latin typeface="Roboto Condensed" charset="0"/>
                  <a:ea typeface="Roboto Condensed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C831D5-81A6-EB4E-A0E1-7E7FCBB8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52" y="14468148"/>
                <a:ext cx="10669737" cy="881780"/>
              </a:xfrm>
              <a:prstGeom prst="rect">
                <a:avLst/>
              </a:prstGeom>
              <a:blipFill>
                <a:blip r:embed="rId5"/>
                <a:stretch>
                  <a:fillRect t="-23944" b="-929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3935D70-94B0-2844-A5BE-00F8AA700125}"/>
                  </a:ext>
                </a:extLst>
              </p:cNvPr>
              <p:cNvSpPr txBox="1"/>
              <p:nvPr/>
            </p:nvSpPr>
            <p:spPr>
              <a:xfrm>
                <a:off x="7348866" y="11303609"/>
                <a:ext cx="6464017" cy="860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</m:ctrlPr>
                        </m:funcPr>
                        <m:fName>
                          <m:r>
                            <a:rPr lang="en-US" sz="24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  <m:t>𝐦𝐚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</m:ctrlPr>
                            </m:sSubPr>
                            <m:e>
                              <m:r>
                                <a:rPr lang="en-US" sz="2400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𝐗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  </m:t>
                                  </m:r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𝐦𝐢𝐧</m:t>
                                  </m:r>
                                </m:e>
                                <m:lim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𝒎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throughput</m:t>
                                  </m:r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throughput</m:t>
                                  </m:r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isolated</m:t>
                                      </m:r>
                                    </m:sup>
                                  </m:sSup>
                                  <m: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scale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facto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Roboto Condensed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3935D70-94B0-2844-A5BE-00F8AA70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866" y="11303609"/>
                <a:ext cx="6464017" cy="860620"/>
              </a:xfrm>
              <a:prstGeom prst="rect">
                <a:avLst/>
              </a:prstGeom>
              <a:blipFill>
                <a:blip r:embed="rId6"/>
                <a:stretch>
                  <a:fillRect l="-3529" r="-1765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itle 1">
            <a:extLst>
              <a:ext uri="{FF2B5EF4-FFF2-40B4-BE49-F238E27FC236}">
                <a16:creationId xmlns:a16="http://schemas.microsoft.com/office/drawing/2014/main" id="{A0FDF0FA-6AA8-CA42-89AC-CFB3A0ECFBB2}"/>
              </a:ext>
            </a:extLst>
          </p:cNvPr>
          <p:cNvSpPr txBox="1">
            <a:spLocks/>
          </p:cNvSpPr>
          <p:nvPr/>
        </p:nvSpPr>
        <p:spPr>
          <a:xfrm>
            <a:off x="6958511" y="10354780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Policy 1: Maximize LAS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DC6FA5-2D56-1C48-AF5E-BBABBB77C70D}"/>
              </a:ext>
            </a:extLst>
          </p:cNvPr>
          <p:cNvGrpSpPr/>
          <p:nvPr/>
        </p:nvGrpSpPr>
        <p:grpSpPr>
          <a:xfrm>
            <a:off x="7055308" y="12253056"/>
            <a:ext cx="7010400" cy="1884371"/>
            <a:chOff x="12468093" y="23212735"/>
            <a:chExt cx="10515600" cy="2826558"/>
          </a:xfrm>
        </p:grpSpPr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03C1DB36-7573-B245-8F9A-E5719906817D}"/>
                </a:ext>
              </a:extLst>
            </p:cNvPr>
            <p:cNvSpPr txBox="1">
              <a:spLocks/>
            </p:cNvSpPr>
            <p:nvPr/>
          </p:nvSpPr>
          <p:spPr>
            <a:xfrm>
              <a:off x="12468093" y="23212735"/>
              <a:ext cx="10515600" cy="915299"/>
            </a:xfrm>
            <a:prstGeom prst="rect">
              <a:avLst/>
            </a:prstGeom>
            <a:ln>
              <a:noFill/>
            </a:ln>
          </p:spPr>
          <p:txBody>
            <a:bodyPr vert="horz" lIns="60960" tIns="30480" rIns="60960" bIns="30480" rtlCol="0" anchor="b">
              <a:normAutofit/>
            </a:bodyPr>
            <a:lstStyle>
              <a:lvl1pPr algn="ctr" defTabSz="32918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667" b="1" dirty="0">
                  <a:latin typeface="Roboto Condensed" charset="0"/>
                  <a:ea typeface="Roboto Condensed" charset="0"/>
                  <a:cs typeface="Roboto Condensed" charset="0"/>
                </a:rPr>
                <a:t>Policy 2: FIFO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37B4B2-5F3C-374D-B740-30476C14419F}"/>
                    </a:ext>
                  </a:extLst>
                </p:cNvPr>
                <p:cNvSpPr txBox="1"/>
                <p:nvPr/>
              </p:nvSpPr>
              <p:spPr>
                <a:xfrm>
                  <a:off x="12586472" y="24002868"/>
                  <a:ext cx="9696026" cy="2036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</m:ctrlPr>
                          </m:funcPr>
                          <m:fName>
                            <m:r>
                              <a:rPr lang="en-US" sz="2400" b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  <m:t>𝐦𝐚</m:t>
                            </m:r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𝐗</m:t>
                                </m:r>
                              </m:sub>
                            </m:sSub>
                          </m:fName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throughput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400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endParaRPr>
                </a:p>
                <a:p>
                  <a:pPr algn="ctr"/>
                  <a:r>
                    <a:rPr lang="en-US" sz="2400" dirty="0" err="1">
                      <a:latin typeface="Cambria Math" panose="02040503050406030204" pitchFamily="18" charset="0"/>
                      <a:ea typeface="Cambria Math" panose="02040503050406030204" pitchFamily="18" charset="0"/>
                      <a:cs typeface="Roboto Condensed" charset="0"/>
                    </a:rPr>
                    <a:t>s.t.</a:t>
                  </a:r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Roboto Condensed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 Condensed" charset="0"/>
                        </a:rPr>
                        <m:t>X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 Condensed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Roboto Condensed" charset="0"/>
                    </a:rPr>
                    <a:t>respects the arrival order of jobs</a:t>
                  </a: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37B4B2-5F3C-374D-B740-30476C144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472" y="24002868"/>
                  <a:ext cx="9696026" cy="2036425"/>
                </a:xfrm>
                <a:prstGeom prst="rect">
                  <a:avLst/>
                </a:prstGeom>
                <a:blipFill>
                  <a:blip r:embed="rId7"/>
                  <a:stretch>
                    <a:fillRect t="-94444" b="-10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23599C8C-6675-894E-A8C6-845FD42F8995}"/>
              </a:ext>
            </a:extLst>
          </p:cNvPr>
          <p:cNvSpPr txBox="1">
            <a:spLocks/>
          </p:cNvSpPr>
          <p:nvPr/>
        </p:nvSpPr>
        <p:spPr>
          <a:xfrm>
            <a:off x="14352580" y="10354780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latin typeface="Roboto Condensed" charset="0"/>
                <a:ea typeface="Roboto Condensed" charset="0"/>
                <a:cs typeface="Roboto Condensed" charset="0"/>
              </a:rPr>
              <a:t>Policy 3: Minimize </a:t>
            </a:r>
            <a:r>
              <a:rPr lang="en-US" sz="2667" b="1" dirty="0" err="1">
                <a:latin typeface="Roboto Condensed" charset="0"/>
                <a:ea typeface="Roboto Condensed" charset="0"/>
                <a:cs typeface="Roboto Condensed" charset="0"/>
              </a:rPr>
              <a:t>Makespan</a:t>
            </a:r>
            <a:endParaRPr lang="en-US" sz="2667" b="1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3BB3A7-75C8-A649-8769-04ED0F6131E7}"/>
                  </a:ext>
                </a:extLst>
              </p:cNvPr>
              <p:cNvSpPr txBox="1"/>
              <p:nvPr/>
            </p:nvSpPr>
            <p:spPr>
              <a:xfrm>
                <a:off x="14598892" y="11442942"/>
                <a:ext cx="6464017" cy="581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</m:ctrlPr>
                        </m:funcPr>
                        <m:fName>
                          <m:r>
                            <a:rPr lang="en-US" sz="24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 Condensed" charset="0"/>
                            </a:rPr>
                            <m:t>𝐦𝐢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</m:ctrlPr>
                            </m:sSubPr>
                            <m:e>
                              <m:r>
                                <a:rPr lang="en-US" sz="2400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400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𝐗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  </m:t>
                                  </m:r>
                                  <m:r>
                                    <a:rPr lang="en-US" sz="2400" b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𝐦𝐚𝐱</m:t>
                                  </m:r>
                                </m:e>
                                <m:lim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 Condensed" charset="0"/>
                                    </a:rPr>
                                    <m:t>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duration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𝑚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X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 Condensed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Roboto Condensed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3BB3A7-75C8-A649-8769-04ED0F61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8892" y="11442942"/>
                <a:ext cx="6464017" cy="5819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6BF8354-6334-A541-84A9-A7D2AA2A8A88}"/>
                  </a:ext>
                </a:extLst>
              </p:cNvPr>
              <p:cNvSpPr txBox="1"/>
              <p:nvPr/>
            </p:nvSpPr>
            <p:spPr>
              <a:xfrm>
                <a:off x="1092063" y="10863583"/>
                <a:ext cx="5572617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4815" indent="-304815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Roboto Condensed" charset="0"/>
                    <a:ea typeface="Roboto Condensed" charset="0"/>
                    <a:cs typeface="Roboto Condensed" charset="0"/>
                  </a:rPr>
                  <a:t>Maximize LAS: </a:t>
                </a:r>
                <a:r>
                  <a:rPr lang="en-US" sz="2400" dirty="0">
                    <a:latin typeface="Roboto Condensed" charset="0"/>
                    <a:ea typeface="Roboto Condensed" charset="0"/>
                    <a:cs typeface="Roboto Condensed" charset="0"/>
                  </a:rPr>
                  <a:t>Round robins resources among active users according to total number of GPU hours consumed. Jobs can have priority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Roboto Condensed" charset="0"/>
                            <a:cs typeface="Roboto Condensed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>
                  <a:latin typeface="Roboto Condensed" charset="0"/>
                  <a:ea typeface="Roboto Condensed" charset="0"/>
                  <a:cs typeface="Roboto Condensed" charset="0"/>
                </a:endParaRPr>
              </a:p>
              <a:p>
                <a:pPr marL="304815" indent="-304815">
                  <a:buFont typeface="Arial" panose="020B0604020202020204" pitchFamily="34" charset="0"/>
                  <a:buChar char="•"/>
                </a:pPr>
                <a:endParaRPr lang="en-US" sz="1000" b="1" dirty="0">
                  <a:latin typeface="Roboto Condensed" charset="0"/>
                  <a:ea typeface="Roboto Condensed" charset="0"/>
                  <a:cs typeface="Roboto Condensed" charset="0"/>
                </a:endParaRPr>
              </a:p>
              <a:p>
                <a:pPr marL="304815" indent="-304815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Roboto Condensed" charset="0"/>
                    <a:ea typeface="Roboto Condensed" charset="0"/>
                    <a:cs typeface="Roboto Condensed" charset="0"/>
                  </a:rPr>
                  <a:t>FIFO:</a:t>
                </a:r>
                <a:r>
                  <a:rPr lang="en-US" sz="2400" dirty="0">
                    <a:latin typeface="Roboto Condensed" charset="0"/>
                    <a:ea typeface="Roboto Condensed" charset="0"/>
                    <a:cs typeface="Roboto Condensed" charset="0"/>
                  </a:rPr>
                  <a:t> Jobs given resources in arrival order</a:t>
                </a:r>
              </a:p>
              <a:p>
                <a:pPr marL="304815" indent="-304815">
                  <a:buFont typeface="Arial" panose="020B0604020202020204" pitchFamily="34" charset="0"/>
                  <a:buChar char="•"/>
                </a:pPr>
                <a:endParaRPr lang="en-US" sz="1000" dirty="0">
                  <a:latin typeface="Roboto Condensed" charset="0"/>
                  <a:ea typeface="Roboto Condensed" charset="0"/>
                  <a:cs typeface="Roboto Condensed" charset="0"/>
                </a:endParaRPr>
              </a:p>
              <a:p>
                <a:pPr marL="304815" indent="-304815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Roboto Condensed" charset="0"/>
                    <a:ea typeface="Roboto Condensed" charset="0"/>
                    <a:cs typeface="Roboto Condensed" charset="0"/>
                  </a:rPr>
                  <a:t>Minimize </a:t>
                </a:r>
                <a:r>
                  <a:rPr lang="en-US" sz="2400" b="1" dirty="0" err="1">
                    <a:latin typeface="Roboto Condensed" charset="0"/>
                    <a:ea typeface="Roboto Condensed" charset="0"/>
                    <a:cs typeface="Roboto Condensed" charset="0"/>
                  </a:rPr>
                  <a:t>Makespan</a:t>
                </a:r>
                <a:r>
                  <a:rPr lang="en-US" sz="2400" b="1" dirty="0">
                    <a:latin typeface="Roboto Condensed" charset="0"/>
                    <a:ea typeface="Roboto Condensed" charset="0"/>
                    <a:cs typeface="Roboto Condensed" charset="0"/>
                  </a:rPr>
                  <a:t>: </a:t>
                </a:r>
                <a:r>
                  <a:rPr lang="en-US" sz="2400" dirty="0">
                    <a:latin typeface="Roboto Condensed" charset="0"/>
                    <a:ea typeface="Roboto Condensed" charset="0"/>
                    <a:cs typeface="Roboto Condensed" charset="0"/>
                  </a:rPr>
                  <a:t>Jobs completed as soon as possible (no notion of fairness)</a:t>
                </a:r>
              </a:p>
              <a:p>
                <a:pPr marL="304815" indent="-304815">
                  <a:buFont typeface="Arial" panose="020B0604020202020204" pitchFamily="34" charset="0"/>
                  <a:buChar char="•"/>
                </a:pPr>
                <a:endParaRPr lang="en-US" sz="1000" dirty="0">
                  <a:latin typeface="Roboto Condensed" charset="0"/>
                  <a:ea typeface="Roboto Condensed" charset="0"/>
                  <a:cs typeface="Roboto Condensed" charset="0"/>
                </a:endParaRPr>
              </a:p>
              <a:p>
                <a:pPr marL="304815" indent="-304815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Roboto Condensed" charset="0"/>
                    <a:ea typeface="Roboto Condensed" charset="0"/>
                    <a:cs typeface="Roboto Condensed" charset="0"/>
                  </a:rPr>
                  <a:t>Shortest Job First: </a:t>
                </a:r>
                <a:r>
                  <a:rPr lang="en-US" sz="2400" dirty="0">
                    <a:latin typeface="Roboto Condensed" charset="0"/>
                    <a:ea typeface="Roboto Condensed" charset="0"/>
                    <a:cs typeface="Roboto Condensed" charset="0"/>
                  </a:rPr>
                  <a:t>Duration of the shortest job minimized</a:t>
                </a: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6BF8354-6334-A541-84A9-A7D2AA2A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63" y="10863583"/>
                <a:ext cx="5572617" cy="3877985"/>
              </a:xfrm>
              <a:prstGeom prst="rect">
                <a:avLst/>
              </a:prstGeom>
              <a:blipFill>
                <a:blip r:embed="rId9"/>
                <a:stretch>
                  <a:fillRect l="-1364" t="-977" r="-1364" b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1EF55F9-7036-4B4A-B784-355F49B8B4E8}"/>
              </a:ext>
            </a:extLst>
          </p:cNvPr>
          <p:cNvSpPr/>
          <p:nvPr/>
        </p:nvSpPr>
        <p:spPr>
          <a:xfrm>
            <a:off x="634963" y="16424750"/>
            <a:ext cx="20724884" cy="5686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64BE60-9C76-3F4B-94C8-6506118FD447}"/>
              </a:ext>
            </a:extLst>
          </p:cNvPr>
          <p:cNvSpPr txBox="1"/>
          <p:nvPr/>
        </p:nvSpPr>
        <p:spPr>
          <a:xfrm>
            <a:off x="3744439" y="8347661"/>
            <a:ext cx="14510484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70" b="1" u="sng" dirty="0">
                <a:latin typeface="Roboto Condensed" charset="0"/>
                <a:ea typeface="Roboto Condensed" charset="0"/>
                <a:cs typeface="Roboto Condensed" charset="0"/>
              </a:rPr>
              <a:t>This work:</a:t>
            </a:r>
            <a:r>
              <a:rPr lang="en-US" sz="2670" b="1" dirty="0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sz="2670" dirty="0">
                <a:latin typeface="Roboto Condensed" charset="0"/>
                <a:ea typeface="Roboto Condensed" charset="0"/>
                <a:cs typeface="Roboto Condensed" charset="0"/>
              </a:rPr>
              <a:t>How do we make decisions in a </a:t>
            </a:r>
            <a:r>
              <a:rPr lang="en-US" sz="2670" b="1" dirty="0">
                <a:latin typeface="Roboto Condensed" charset="0"/>
                <a:ea typeface="Roboto Condensed" charset="0"/>
                <a:cs typeface="Roboto Condensed" charset="0"/>
              </a:rPr>
              <a:t>principled way </a:t>
            </a:r>
            <a:r>
              <a:rPr lang="en-US" sz="2670" dirty="0">
                <a:latin typeface="Roboto Condensed" charset="0"/>
                <a:ea typeface="Roboto Condensed" charset="0"/>
                <a:cs typeface="Roboto Condensed" charset="0"/>
              </a:rPr>
              <a:t>according to a </a:t>
            </a:r>
            <a:r>
              <a:rPr lang="en-US" sz="2670" b="1" dirty="0">
                <a:latin typeface="Roboto Condensed" charset="0"/>
                <a:ea typeface="Roboto Condensed" charset="0"/>
                <a:cs typeface="Roboto Condensed" charset="0"/>
              </a:rPr>
              <a:t>user-specified policy</a:t>
            </a:r>
            <a:r>
              <a:rPr lang="en-US" sz="2670" dirty="0">
                <a:latin typeface="Roboto Condensed" charset="0"/>
                <a:ea typeface="Roboto Condensed" charset="0"/>
                <a:cs typeface="Roboto Condensed" charset="0"/>
              </a:rPr>
              <a:t> given</a:t>
            </a:r>
            <a:r>
              <a:rPr lang="en-US" sz="2670" b="1" dirty="0">
                <a:latin typeface="Roboto Condensed" charset="0"/>
                <a:ea typeface="Roboto Condensed" charset="0"/>
                <a:cs typeface="Roboto Condensed" charset="0"/>
              </a:rPr>
              <a:t> workload and hardware heterogeneity</a:t>
            </a:r>
            <a:r>
              <a:rPr lang="en-US" sz="2670" dirty="0">
                <a:latin typeface="Roboto Condensed" charset="0"/>
                <a:ea typeface="Roboto Condensed" charset="0"/>
                <a:cs typeface="Roboto Condensed" charset="0"/>
              </a:rPr>
              <a:t>?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C5EEA-8968-2A46-8525-D6B5158FDBE9}"/>
              </a:ext>
            </a:extLst>
          </p:cNvPr>
          <p:cNvSpPr txBox="1"/>
          <p:nvPr/>
        </p:nvSpPr>
        <p:spPr>
          <a:xfrm>
            <a:off x="634964" y="15918399"/>
            <a:ext cx="20724884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Scheduling Mechanism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2DF73AE-10C7-6547-87A8-A0E5B1DBF2F2}"/>
              </a:ext>
            </a:extLst>
          </p:cNvPr>
          <p:cNvSpPr txBox="1"/>
          <p:nvPr/>
        </p:nvSpPr>
        <p:spPr>
          <a:xfrm>
            <a:off x="636480" y="9761748"/>
            <a:ext cx="20724884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Supported Policies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761599-DD0A-AF4C-A242-FFB71E8C5CF7}"/>
                  </a:ext>
                </a:extLst>
              </p:cNvPr>
              <p:cNvSpPr/>
              <p:nvPr/>
            </p:nvSpPr>
            <p:spPr>
              <a:xfrm>
                <a:off x="14284979" y="16874460"/>
                <a:ext cx="6579934" cy="5002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Jobs are scheduled in </a:t>
                </a:r>
                <a:r>
                  <a:rPr lang="en-US" sz="2400" i="1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priority</a:t>
                </a:r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order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At the start of every round:</a:t>
                </a:r>
              </a:p>
              <a:p>
                <a:endParaRPr lang="en-US" sz="10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Recompute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opt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.</m:t>
                        </m:r>
                      </m:sup>
                    </m:sSup>
                  </m:oMath>
                </a14:m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5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Reset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obs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.</m:t>
                        </m:r>
                      </m:sup>
                    </m:sSup>
                  </m:oMath>
                </a14:m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5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Schedule jobs for this round in priority order</a:t>
                </a:r>
              </a:p>
              <a:p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r>
                  <a:rPr lang="en-US" sz="2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Priorities are updated at the end of every round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761599-DD0A-AF4C-A242-FFB71E8C5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979" y="16874460"/>
                <a:ext cx="6579934" cy="5002010"/>
              </a:xfrm>
              <a:prstGeom prst="rect">
                <a:avLst/>
              </a:prstGeom>
              <a:blipFill>
                <a:blip r:embed="rId10"/>
                <a:stretch>
                  <a:fillRect l="-1349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FFC9CF-6116-1240-86E2-7E1994BEF586}"/>
              </a:ext>
            </a:extLst>
          </p:cNvPr>
          <p:cNvSpPr txBox="1"/>
          <p:nvPr/>
        </p:nvSpPr>
        <p:spPr>
          <a:xfrm>
            <a:off x="636481" y="2776842"/>
            <a:ext cx="20726400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Motivation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C9045CD-AD77-1641-B4BF-490734B43DE7}"/>
              </a:ext>
            </a:extLst>
          </p:cNvPr>
          <p:cNvSpPr txBox="1"/>
          <p:nvPr/>
        </p:nvSpPr>
        <p:spPr>
          <a:xfrm>
            <a:off x="634964" y="22468016"/>
            <a:ext cx="20726400" cy="584775"/>
          </a:xfrm>
          <a:prstGeom prst="rect">
            <a:avLst/>
          </a:prstGeom>
          <a:solidFill>
            <a:srgbClr val="81221D"/>
          </a:solidFill>
          <a:ln>
            <a:solidFill>
              <a:srgbClr val="81221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2379C-65C4-A64C-96EF-8D83B1EA4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4719" y="23139743"/>
            <a:ext cx="18556163" cy="403551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12E660-7C3E-4C40-BDC8-FEEB9DFF5751}"/>
              </a:ext>
            </a:extLst>
          </p:cNvPr>
          <p:cNvGrpSpPr/>
          <p:nvPr/>
        </p:nvGrpSpPr>
        <p:grpSpPr>
          <a:xfrm>
            <a:off x="14352580" y="12253052"/>
            <a:ext cx="7010400" cy="1239200"/>
            <a:chOff x="14325699" y="12344322"/>
            <a:chExt cx="7010400" cy="1239200"/>
          </a:xfrm>
        </p:grpSpPr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EC38FE9C-7A88-584F-A2B4-56DCCCBE2C76}"/>
                </a:ext>
              </a:extLst>
            </p:cNvPr>
            <p:cNvSpPr txBox="1">
              <a:spLocks/>
            </p:cNvSpPr>
            <p:nvPr/>
          </p:nvSpPr>
          <p:spPr>
            <a:xfrm>
              <a:off x="14325699" y="12344322"/>
              <a:ext cx="7010400" cy="574554"/>
            </a:xfrm>
            <a:prstGeom prst="rect">
              <a:avLst/>
            </a:prstGeom>
          </p:spPr>
          <p:txBody>
            <a:bodyPr vert="horz" lIns="60960" tIns="30480" rIns="60960" bIns="30480" rtlCol="0" anchor="b">
              <a:normAutofit/>
            </a:bodyPr>
            <a:lstStyle>
              <a:lvl1pPr algn="ctr" defTabSz="32918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667" b="1" dirty="0">
                  <a:latin typeface="Roboto Condensed" charset="0"/>
                  <a:ea typeface="Roboto Condensed" charset="0"/>
                  <a:cs typeface="Roboto Condensed" charset="0"/>
                </a:rPr>
                <a:t>Policy 4: Shortest Job First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CF6372F-7D59-4849-B59A-CB8DC3512BCB}"/>
                    </a:ext>
                  </a:extLst>
                </p:cNvPr>
                <p:cNvSpPr txBox="1"/>
                <p:nvPr/>
              </p:nvSpPr>
              <p:spPr>
                <a:xfrm>
                  <a:off x="14598891" y="13001568"/>
                  <a:ext cx="6464017" cy="5819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</m:ctrlPr>
                          </m:funcPr>
                          <m:fName>
                            <m:r>
                              <a:rPr lang="en-US" sz="2400" b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" charset="0"/>
                              </a:rPr>
                              <m:t>𝐦𝐢</m:t>
                            </m:r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en-US" sz="2400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𝐗</m:t>
                                </m:r>
                              </m:sub>
                            </m:sSub>
                          </m:fName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sz="2400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  </m:t>
                                    </m:r>
                                    <m:r>
                                      <a:rPr lang="en-US" sz="2400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𝐦𝐢𝐧</m:t>
                                    </m:r>
                                  </m:e>
                                  <m:lim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Roboto Condensed" charset="0"/>
                                      </a:rPr>
                                      <m:t>𝒎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duration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(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𝑚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X</m:t>
                                </m:r>
                                <m: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Roboto Condensed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CF6372F-7D59-4849-B59A-CB8DC3512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8891" y="13001568"/>
                  <a:ext cx="6464017" cy="5819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7C3DDF-997C-FC4A-8FBE-FB25E70B7C58}"/>
              </a:ext>
            </a:extLst>
          </p:cNvPr>
          <p:cNvSpPr txBox="1"/>
          <p:nvPr/>
        </p:nvSpPr>
        <p:spPr>
          <a:xfrm>
            <a:off x="1092063" y="16874460"/>
            <a:ext cx="62163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Goal: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Select jobs to run on the physical cluster to realize the theoretically optimal allocation</a:t>
            </a:r>
          </a:p>
          <a:p>
            <a:endParaRPr lang="en-US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Multi-worker jobs: What if number of requested workers not available?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Job combinations: Each job should be in at most one running combination at any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Churn: Jobs enter and exit the system; allocation needs to be recomputed</a:t>
            </a:r>
          </a:p>
          <a:p>
            <a:pPr lvl="1"/>
            <a:endParaRPr lang="en-US" sz="2400" dirty="0">
              <a:latin typeface="Roboto Condensed" charset="0"/>
              <a:ea typeface="Roboto Condensed" charset="0"/>
              <a:cs typeface="Roboto Condensed" charset="0"/>
            </a:endParaRPr>
          </a:p>
          <a:p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Solution: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sz="2400" i="1" dirty="0">
                <a:latin typeface="Roboto Condensed" charset="0"/>
                <a:ea typeface="Roboto Condensed" charset="0"/>
                <a:cs typeface="Roboto Condensed" charset="0"/>
              </a:rPr>
              <a:t>Round-based</a:t>
            </a:r>
            <a:r>
              <a:rPr lang="en-US" sz="2400" dirty="0">
                <a:latin typeface="Roboto Condensed" charset="0"/>
                <a:ea typeface="Roboto Condensed" charset="0"/>
                <a:cs typeface="Roboto Condensed" charset="0"/>
              </a:rPr>
              <a:t> scheduling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824030-B1A4-944C-8EA0-EBB12B1B93A0}"/>
                  </a:ext>
                </a:extLst>
              </p:cNvPr>
              <p:cNvSpPr/>
              <p:nvPr/>
            </p:nvSpPr>
            <p:spPr>
              <a:xfrm>
                <a:off x="14254561" y="17471865"/>
                <a:ext cx="2737352" cy="1363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priority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kj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opt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obs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824030-B1A4-944C-8EA0-EBB12B1B9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4561" y="17471865"/>
                <a:ext cx="2737352" cy="1363258"/>
              </a:xfrm>
              <a:prstGeom prst="rect">
                <a:avLst/>
              </a:prstGeom>
              <a:blipFill>
                <a:blip r:embed="rId14"/>
                <a:stretch>
                  <a:fillRect t="-277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166C0-5A65-0148-A06A-7B708BA942E0}"/>
                  </a:ext>
                </a:extLst>
              </p:cNvPr>
              <p:cNvSpPr/>
              <p:nvPr/>
            </p:nvSpPr>
            <p:spPr>
              <a:xfrm>
                <a:off x="16526464" y="17451932"/>
                <a:ext cx="5002231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700"/>
                  </a:spcBef>
                </a:pPr>
                <a:r>
                  <a:rPr lang="en-US" sz="22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fraction of time job combination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should</a:t>
                </a:r>
                <a:r>
                  <a:rPr lang="en-US" sz="22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run on worker type</a:t>
                </a:r>
                <a:r>
                  <a:rPr lang="en-US" sz="2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j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166C0-5A65-0148-A06A-7B708BA94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6464" y="17451932"/>
                <a:ext cx="5002231" cy="769441"/>
              </a:xfrm>
              <a:prstGeom prst="rect">
                <a:avLst/>
              </a:prstGeom>
              <a:blipFill>
                <a:blip r:embed="rId15"/>
                <a:stretch>
                  <a:fillRect t="-483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32D017DA-B1A8-7B4F-A51D-BDD864748FC4}"/>
              </a:ext>
            </a:extLst>
          </p:cNvPr>
          <p:cNvSpPr/>
          <p:nvPr/>
        </p:nvSpPr>
        <p:spPr>
          <a:xfrm>
            <a:off x="16525065" y="18157104"/>
            <a:ext cx="49670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700"/>
              </a:spcBef>
            </a:pPr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fraction of time job combination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actually</a:t>
            </a:r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 run on worker type</a:t>
            </a:r>
            <a:r>
              <a:rPr lang="en-US" sz="2200" dirty="0"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E44B6-ECDA-A241-8FEE-8021028AE565}"/>
              </a:ext>
            </a:extLst>
          </p:cNvPr>
          <p:cNvSpPr/>
          <p:nvPr/>
        </p:nvSpPr>
        <p:spPr>
          <a:xfrm>
            <a:off x="7794627" y="17349749"/>
            <a:ext cx="1973154" cy="560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12DA35-505E-8C48-956F-FD7F2C6702EA}"/>
              </a:ext>
            </a:extLst>
          </p:cNvPr>
          <p:cNvSpPr/>
          <p:nvPr/>
        </p:nvSpPr>
        <p:spPr>
          <a:xfrm>
            <a:off x="9763361" y="17346627"/>
            <a:ext cx="1973154" cy="5608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313B0A-F6BC-E842-93F8-E816D5258728}"/>
              </a:ext>
            </a:extLst>
          </p:cNvPr>
          <p:cNvSpPr/>
          <p:nvPr/>
        </p:nvSpPr>
        <p:spPr>
          <a:xfrm>
            <a:off x="11732095" y="17345873"/>
            <a:ext cx="1973154" cy="560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7393F2-1916-6C4A-8436-F028BD1F6E4C}"/>
              </a:ext>
            </a:extLst>
          </p:cNvPr>
          <p:cNvSpPr txBox="1"/>
          <p:nvPr/>
        </p:nvSpPr>
        <p:spPr>
          <a:xfrm>
            <a:off x="7794627" y="17881961"/>
            <a:ext cx="5910622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V100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95C9-87C3-7243-B0ED-03659CB2538F}"/>
              </a:ext>
            </a:extLst>
          </p:cNvPr>
          <p:cNvSpPr/>
          <p:nvPr/>
        </p:nvSpPr>
        <p:spPr>
          <a:xfrm>
            <a:off x="7812531" y="18587787"/>
            <a:ext cx="1973154" cy="521909"/>
          </a:xfrm>
          <a:prstGeom prst="rect">
            <a:avLst/>
          </a:prstGeom>
          <a:solidFill>
            <a:srgbClr val="FFB6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DB07BB4-3A2D-BD4F-945F-72A6B80C44D5}"/>
              </a:ext>
            </a:extLst>
          </p:cNvPr>
          <p:cNvSpPr/>
          <p:nvPr/>
        </p:nvSpPr>
        <p:spPr>
          <a:xfrm>
            <a:off x="9746210" y="18585849"/>
            <a:ext cx="1973154" cy="523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88ED9C-864C-AE49-8567-051A72D8C2C0}"/>
              </a:ext>
            </a:extLst>
          </p:cNvPr>
          <p:cNvSpPr/>
          <p:nvPr/>
        </p:nvSpPr>
        <p:spPr>
          <a:xfrm>
            <a:off x="11719364" y="18602895"/>
            <a:ext cx="2003789" cy="516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834603-69A9-5943-818B-AD1FF1543044}"/>
              </a:ext>
            </a:extLst>
          </p:cNvPr>
          <p:cNvSpPr txBox="1"/>
          <p:nvPr/>
        </p:nvSpPr>
        <p:spPr>
          <a:xfrm>
            <a:off x="7812531" y="19105895"/>
            <a:ext cx="5910622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P100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534901-9766-6442-B718-0B69E7A10D9C}"/>
              </a:ext>
            </a:extLst>
          </p:cNvPr>
          <p:cNvSpPr/>
          <p:nvPr/>
        </p:nvSpPr>
        <p:spPr>
          <a:xfrm>
            <a:off x="7820798" y="19844483"/>
            <a:ext cx="1942563" cy="550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5C62728-8B9B-854C-9672-0E81EEA72770}"/>
              </a:ext>
            </a:extLst>
          </p:cNvPr>
          <p:cNvSpPr/>
          <p:nvPr/>
        </p:nvSpPr>
        <p:spPr>
          <a:xfrm>
            <a:off x="9758897" y="19841361"/>
            <a:ext cx="2003789" cy="550180"/>
          </a:xfrm>
          <a:prstGeom prst="rect">
            <a:avLst/>
          </a:prstGeom>
          <a:solidFill>
            <a:srgbClr val="FFB6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3B47B0E-D3C8-6148-9DA7-C89E83C4C63A}"/>
              </a:ext>
            </a:extLst>
          </p:cNvPr>
          <p:cNvSpPr/>
          <p:nvPr/>
        </p:nvSpPr>
        <p:spPr>
          <a:xfrm>
            <a:off x="11727631" y="19840607"/>
            <a:ext cx="2003789" cy="5501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FE274B0-A734-3845-BAA9-A9282B9CE164}"/>
              </a:ext>
            </a:extLst>
          </p:cNvPr>
          <p:cNvSpPr txBox="1"/>
          <p:nvPr/>
        </p:nvSpPr>
        <p:spPr>
          <a:xfrm>
            <a:off x="7820798" y="20392738"/>
            <a:ext cx="5910622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K80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79DDB4-DB31-DF41-99E9-42E1B2B639AF}"/>
              </a:ext>
            </a:extLst>
          </p:cNvPr>
          <p:cNvSpPr/>
          <p:nvPr/>
        </p:nvSpPr>
        <p:spPr>
          <a:xfrm>
            <a:off x="9712832" y="17094442"/>
            <a:ext cx="96649" cy="3971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E8AB334-1490-8B49-8344-DE7BBC46011F}"/>
              </a:ext>
            </a:extLst>
          </p:cNvPr>
          <p:cNvSpPr/>
          <p:nvPr/>
        </p:nvSpPr>
        <p:spPr>
          <a:xfrm>
            <a:off x="7812531" y="21226702"/>
            <a:ext cx="5910622" cy="67308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B27F7-C267-AE48-BD96-9BB4743AD80D}"/>
              </a:ext>
            </a:extLst>
          </p:cNvPr>
          <p:cNvSpPr txBox="1"/>
          <p:nvPr/>
        </p:nvSpPr>
        <p:spPr>
          <a:xfrm>
            <a:off x="7886129" y="16891032"/>
            <a:ext cx="1790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Round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3333BA-8BF3-F542-944A-0AF74FABE5D3}"/>
              </a:ext>
            </a:extLst>
          </p:cNvPr>
          <p:cNvSpPr txBox="1"/>
          <p:nvPr/>
        </p:nvSpPr>
        <p:spPr>
          <a:xfrm>
            <a:off x="9854863" y="16890209"/>
            <a:ext cx="1790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Round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931C97-844E-6041-9FAB-426A178A19DA}"/>
              </a:ext>
            </a:extLst>
          </p:cNvPr>
          <p:cNvSpPr txBox="1"/>
          <p:nvPr/>
        </p:nvSpPr>
        <p:spPr>
          <a:xfrm>
            <a:off x="11839280" y="16891020"/>
            <a:ext cx="1790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Round 3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89E832-AB50-564C-BA6C-70DC64321364}"/>
              </a:ext>
            </a:extLst>
          </p:cNvPr>
          <p:cNvGrpSpPr/>
          <p:nvPr/>
        </p:nvGrpSpPr>
        <p:grpSpPr>
          <a:xfrm>
            <a:off x="17088049" y="19612212"/>
            <a:ext cx="3843012" cy="830997"/>
            <a:chOff x="6351639" y="2817923"/>
            <a:chExt cx="3843012" cy="1102822"/>
          </a:xfrm>
        </p:grpSpPr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0C6F3A29-C627-B349-A232-F591881FC4AA}"/>
                </a:ext>
              </a:extLst>
            </p:cNvPr>
            <p:cNvSpPr/>
            <p:nvPr/>
          </p:nvSpPr>
          <p:spPr>
            <a:xfrm>
              <a:off x="6351639" y="2939845"/>
              <a:ext cx="147484" cy="96356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09AD1DB-E121-E345-8415-00F87BDB1F77}"/>
                </a:ext>
              </a:extLst>
            </p:cNvPr>
            <p:cNvSpPr txBox="1"/>
            <p:nvPr/>
          </p:nvSpPr>
          <p:spPr>
            <a:xfrm>
              <a:off x="6597085" y="2817923"/>
              <a:ext cx="3597566" cy="110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If active jobs change (jobs finish or new jobs arrive)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AB0863-0107-794B-B1CC-246DB08D6424}"/>
              </a:ext>
            </a:extLst>
          </p:cNvPr>
          <p:cNvGrpSpPr/>
          <p:nvPr/>
        </p:nvGrpSpPr>
        <p:grpSpPr>
          <a:xfrm>
            <a:off x="2238160" y="27178283"/>
            <a:ext cx="18011137" cy="830997"/>
            <a:chOff x="2689278" y="27178283"/>
            <a:chExt cx="18011137" cy="830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A679E34-820C-E44C-99CC-EDB4D50570F1}"/>
                    </a:ext>
                  </a:extLst>
                </p:cNvPr>
                <p:cNvSpPr txBox="1"/>
                <p:nvPr/>
              </p:nvSpPr>
              <p:spPr>
                <a:xfrm>
                  <a:off x="2689278" y="27178283"/>
                  <a:ext cx="57895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Roboto Condensed" charset="0"/>
                      <a:ea typeface="Roboto Condensed" charset="0"/>
                      <a:cs typeface="Roboto Condensed" charset="0"/>
                    </a:rPr>
                    <a:t>Perf- and packing-aware LAS can support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Roboto Condensed" charset="0"/>
                          <a:cs typeface="Roboto Condensed" charset="0"/>
                        </a:rPr>
                        <m:t>1.5×</m:t>
                      </m:r>
                    </m:oMath>
                  </a14:m>
                  <a:r>
                    <a:rPr lang="en-US" sz="2400" dirty="0">
                      <a:latin typeface="Roboto Condensed" charset="0"/>
                      <a:ea typeface="Roboto Condensed" charset="0"/>
                      <a:cs typeface="Roboto Condensed" charset="0"/>
                    </a:rPr>
                    <a:t> more load with the same average JCT </a:t>
                  </a:r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A679E34-820C-E44C-99CC-EDB4D5057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9278" y="27178283"/>
                  <a:ext cx="5789506" cy="830997"/>
                </a:xfrm>
                <a:prstGeom prst="rect">
                  <a:avLst/>
                </a:prstGeom>
                <a:blipFill>
                  <a:blip r:embed="rId16"/>
                  <a:stretch>
                    <a:fillRect t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52C9D0D-945B-864F-A460-9CCFA12531AE}"/>
                    </a:ext>
                  </a:extLst>
                </p:cNvPr>
                <p:cNvSpPr txBox="1"/>
                <p:nvPr/>
              </p:nvSpPr>
              <p:spPr>
                <a:xfrm>
                  <a:off x="8645665" y="27178283"/>
                  <a:ext cx="57895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Roboto Condensed" charset="0"/>
                      <a:ea typeface="Roboto Condensed" charset="0"/>
                      <a:cs typeface="Roboto Condensed" charset="0"/>
                    </a:rPr>
                    <a:t>Perf- and packing-aware </a:t>
                  </a:r>
                  <a:r>
                    <a:rPr lang="en-US" sz="2400" dirty="0" err="1">
                      <a:latin typeface="Roboto Condensed" charset="0"/>
                      <a:ea typeface="Roboto Condensed" charset="0"/>
                      <a:cs typeface="Roboto Condensed" charset="0"/>
                    </a:rPr>
                    <a:t>makespan</a:t>
                  </a:r>
                  <a:r>
                    <a:rPr lang="en-US" sz="2400" dirty="0">
                      <a:latin typeface="Roboto Condensed" charset="0"/>
                      <a:ea typeface="Roboto Condensed" charset="0"/>
                      <a:cs typeface="Roboto Condensed" charset="0"/>
                    </a:rPr>
                    <a:t> policies can reduce </a:t>
                  </a:r>
                  <a:r>
                    <a:rPr lang="en-US" sz="2400" dirty="0" err="1">
                      <a:latin typeface="Roboto Condensed" charset="0"/>
                      <a:ea typeface="Roboto Condensed" charset="0"/>
                      <a:cs typeface="Roboto Condensed" charset="0"/>
                    </a:rPr>
                    <a:t>makespan</a:t>
                  </a:r>
                  <a:r>
                    <a:rPr lang="en-US" sz="2400" dirty="0">
                      <a:latin typeface="Roboto Condensed" charset="0"/>
                      <a:ea typeface="Roboto Condensed" charset="0"/>
                      <a:cs typeface="Roboto Condensed" charset="0"/>
                    </a:rPr>
                    <a:t> by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Roboto Condensed" charset="0"/>
                          <a:cs typeface="Roboto Condensed" charset="0"/>
                        </a:rPr>
                        <m:t>2×</m:t>
                      </m:r>
                    </m:oMath>
                  </a14:m>
                  <a:endParaRPr lang="en-US" sz="2400" dirty="0">
                    <a:latin typeface="Roboto Condensed" charset="0"/>
                    <a:ea typeface="Roboto Condensed" charset="0"/>
                    <a:cs typeface="Roboto Condensed" charset="0"/>
                  </a:endParaRPr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52C9D0D-945B-864F-A460-9CCFA1253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665" y="27178283"/>
                  <a:ext cx="5789506" cy="830997"/>
                </a:xfrm>
                <a:prstGeom prst="rect">
                  <a:avLst/>
                </a:prstGeom>
                <a:blipFill>
                  <a:blip r:embed="rId17"/>
                  <a:stretch>
                    <a:fillRect t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3CF8B2-8B20-A348-B634-873C6C9F87CC}"/>
                </a:ext>
              </a:extLst>
            </p:cNvPr>
            <p:cNvSpPr txBox="1"/>
            <p:nvPr/>
          </p:nvSpPr>
          <p:spPr>
            <a:xfrm>
              <a:off x="14706796" y="27178283"/>
              <a:ext cx="59936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Condensed" charset="0"/>
                  <a:ea typeface="Roboto Condensed" charset="0"/>
                  <a:cs typeface="Roboto Condensed" charset="0"/>
                </a:rPr>
                <a:t>With weighted jobs, perf-aware LAS can reduce the JCT for both high- and low-priority jobs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E57909A-DC51-E64E-905E-3D0D33A7ED6B}"/>
              </a:ext>
            </a:extLst>
          </p:cNvPr>
          <p:cNvSpPr/>
          <p:nvPr/>
        </p:nvSpPr>
        <p:spPr>
          <a:xfrm>
            <a:off x="11679099" y="17088243"/>
            <a:ext cx="96649" cy="3971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E5B19-997E-BC42-835E-12BD4A8C190F}"/>
              </a:ext>
            </a:extLst>
          </p:cNvPr>
          <p:cNvGrpSpPr/>
          <p:nvPr/>
        </p:nvGrpSpPr>
        <p:grpSpPr>
          <a:xfrm>
            <a:off x="6767805" y="3965216"/>
            <a:ext cx="14306104" cy="4293122"/>
            <a:chOff x="6767805" y="3965216"/>
            <a:chExt cx="14306104" cy="4293122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9DB6CE1-2ED1-FD42-B0D2-A12AB2CE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4643" y="3965216"/>
              <a:ext cx="5751523" cy="324813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9674D9-924E-A244-8B55-BD2A1B7FFD97}"/>
                </a:ext>
              </a:extLst>
            </p:cNvPr>
            <p:cNvSpPr txBox="1"/>
            <p:nvPr/>
          </p:nvSpPr>
          <p:spPr>
            <a:xfrm>
              <a:off x="14146899" y="7427341"/>
              <a:ext cx="69270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Condensed" charset="0"/>
                  <a:ea typeface="Roboto Condensed" charset="0"/>
                  <a:cs typeface="Roboto Condensed" charset="0"/>
                </a:rPr>
                <a:t>Different combinations of jobs experience different speedups when packed together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9223F5-661D-CB49-B494-A7D01C838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973000" y="4046983"/>
              <a:ext cx="4516621" cy="3369127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D93A045-F2D5-3C4F-BE3F-7D731EC34964}"/>
                </a:ext>
              </a:extLst>
            </p:cNvPr>
            <p:cNvSpPr txBox="1"/>
            <p:nvPr/>
          </p:nvSpPr>
          <p:spPr>
            <a:xfrm>
              <a:off x="6767805" y="7427341"/>
              <a:ext cx="69270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Condensed" charset="0"/>
                  <a:ea typeface="Roboto Condensed" charset="0"/>
                  <a:cs typeface="Roboto Condensed" charset="0"/>
                </a:rPr>
                <a:t>Different jobs experience different speedups when moving from a K80 to a V100 GPU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61CF3A-0006-164A-AE63-7C8A31ADE6BB}"/>
              </a:ext>
            </a:extLst>
          </p:cNvPr>
          <p:cNvSpPr txBox="1"/>
          <p:nvPr/>
        </p:nvSpPr>
        <p:spPr>
          <a:xfrm>
            <a:off x="8390073" y="3529750"/>
            <a:ext cx="11061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Condensed" charset="0"/>
                <a:ea typeface="Roboto Condensed" charset="0"/>
                <a:cs typeface="Roboto Condensed" charset="0"/>
              </a:rPr>
              <a:t>Challenges: Workload and Hardware Heterogeneity</a:t>
            </a:r>
          </a:p>
        </p:txBody>
      </p:sp>
    </p:spTree>
    <p:extLst>
      <p:ext uri="{BB962C8B-B14F-4D97-AF65-F5344CB8AC3E}">
        <p14:creationId xmlns:p14="http://schemas.microsoft.com/office/powerpoint/2010/main" val="41683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3074</TotalTime>
  <Words>443</Words>
  <Application>Microsoft Macintosh PowerPoint</Application>
  <PresentationFormat>Custom</PresentationFormat>
  <Paragraphs>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Roboto Condensed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Santhanam</dc:creator>
  <cp:lastModifiedBy>Microsoft Office User</cp:lastModifiedBy>
  <cp:revision>368</cp:revision>
  <cp:lastPrinted>2019-03-17T20:47:47Z</cp:lastPrinted>
  <dcterms:created xsi:type="dcterms:W3CDTF">2018-06-11T04:37:49Z</dcterms:created>
  <dcterms:modified xsi:type="dcterms:W3CDTF">2020-02-27T19:20:11Z</dcterms:modified>
</cp:coreProperties>
</file>